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7" r:id="rId3"/>
  </p:sldMasterIdLst>
  <p:notesMasterIdLst>
    <p:notesMasterId r:id="rId42"/>
  </p:notesMasterIdLst>
  <p:sldIdLst>
    <p:sldId id="256" r:id="rId4"/>
    <p:sldId id="311" r:id="rId5"/>
    <p:sldId id="263" r:id="rId6"/>
    <p:sldId id="276" r:id="rId7"/>
    <p:sldId id="312" r:id="rId8"/>
    <p:sldId id="313" r:id="rId9"/>
    <p:sldId id="314" r:id="rId10"/>
    <p:sldId id="417" r:id="rId11"/>
    <p:sldId id="418" r:id="rId12"/>
    <p:sldId id="419" r:id="rId13"/>
    <p:sldId id="315" r:id="rId14"/>
    <p:sldId id="420" r:id="rId15"/>
    <p:sldId id="421" r:id="rId16"/>
    <p:sldId id="422" r:id="rId17"/>
    <p:sldId id="423" r:id="rId18"/>
    <p:sldId id="424" r:id="rId19"/>
    <p:sldId id="425" r:id="rId20"/>
    <p:sldId id="264" r:id="rId21"/>
    <p:sldId id="290" r:id="rId22"/>
    <p:sldId id="428" r:id="rId23"/>
    <p:sldId id="429" r:id="rId24"/>
    <p:sldId id="445" r:id="rId25"/>
    <p:sldId id="430" r:id="rId26"/>
    <p:sldId id="441" r:id="rId27"/>
    <p:sldId id="442" r:id="rId28"/>
    <p:sldId id="443" r:id="rId29"/>
    <p:sldId id="431" r:id="rId30"/>
    <p:sldId id="444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0"/>
    <p:restoredTop sz="93728"/>
  </p:normalViewPr>
  <p:slideViewPr>
    <p:cSldViewPr>
      <p:cViewPr varScale="1">
        <p:scale>
          <a:sx n="89" d="100"/>
          <a:sy n="89" d="100"/>
        </p:scale>
        <p:origin x="5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8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6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398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6013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07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0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87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328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59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9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17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786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6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88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276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9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34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769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3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8907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57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1"/>
            <a:ext cx="7772400" cy="2914650"/>
          </a:xfrm>
        </p:spPr>
        <p:txBody>
          <a:bodyPr>
            <a:normAutofit fontScale="90000"/>
          </a:bodyPr>
          <a:lstStyle/>
          <a:p>
            <a:r>
              <a:rPr lang="en-US" dirty="0"/>
              <a:t>Warm-core vs. cool-core vortices</a:t>
            </a:r>
            <a:br>
              <a:rPr lang="en-US" dirty="0"/>
            </a:br>
            <a:r>
              <a:rPr lang="en-US" sz="2800" dirty="0"/>
              <a:t>Combining the prior concepts of: </a:t>
            </a:r>
            <a:br>
              <a:rPr lang="en-US" sz="2800" dirty="0"/>
            </a:br>
            <a:r>
              <a:rPr lang="en-US" sz="2800" dirty="0"/>
              <a:t>thermal wind and vorticity</a:t>
            </a:r>
            <a:br>
              <a:rPr lang="en-US" sz="2800" dirty="0"/>
            </a:br>
            <a:br>
              <a:rPr lang="en-US" sz="2800" dirty="0"/>
            </a:br>
            <a:r>
              <a:rPr lang="en-US" dirty="0"/>
              <a:t>Background first</a:t>
            </a:r>
            <a:r>
              <a:rPr lang="en-US"/>
              <a:t>, then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Assignment: </a:t>
            </a:r>
            <a:r>
              <a:rPr lang="en-US">
                <a:solidFill>
                  <a:srgbClr val="FF0000"/>
                </a:solidFill>
              </a:rPr>
              <a:t>slides 22-38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ATM 561, fall 2019</a:t>
            </a:r>
          </a:p>
          <a:p>
            <a:r>
              <a:rPr lang="en-US" dirty="0"/>
              <a:t>Brian Mapes, Univ of Miami</a:t>
            </a:r>
          </a:p>
        </p:txBody>
      </p:sp>
    </p:spTree>
    <p:extLst>
      <p:ext uri="{BB962C8B-B14F-4D97-AF65-F5344CB8AC3E}">
        <p14:creationId xmlns:p14="http://schemas.microsoft.com/office/powerpoint/2010/main" val="183011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view emphasizes </a:t>
            </a:r>
            <a:r>
              <a:rPr lang="en-US" i="1" dirty="0">
                <a:solidFill>
                  <a:srgbClr val="C00000"/>
                </a:solidFill>
              </a:rPr>
              <a:t>vortices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vorticity, we just need vorticity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induced wind drops like 1/distance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vorticity itself is advected by wind like a tracer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plus complications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advection of </a:t>
            </a:r>
            <a:r>
              <a:rPr lang="en-US" i="1" dirty="0">
                <a:solidFill>
                  <a:schemeClr val="bg2"/>
                </a:solidFill>
              </a:rPr>
              <a:t>planetary vorticity f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Rossby waves</a:t>
            </a:r>
          </a:p>
          <a:p>
            <a:pPr lvl="3"/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divergence term can be rolled up into </a:t>
            </a:r>
            <a:r>
              <a:rPr lang="en-US" i="1" dirty="0">
                <a:solidFill>
                  <a:schemeClr val="bg2"/>
                </a:solidFill>
                <a:sym typeface="Wingdings" pitchFamily="2" charset="2"/>
              </a:rPr>
              <a:t>potential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vorticity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1CA9-8BDD-834D-873A-D13E766E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09800"/>
            <a:ext cx="5575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8929-E2D1-7E41-BF09-4111CDAD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So what’s the TWB structure of a vortex?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EDCF5-C2FB-6446-A59D-2352A1413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 this case, one near the tropopause (like the jet stream) </a:t>
            </a:r>
          </a:p>
        </p:txBody>
      </p:sp>
    </p:spTree>
    <p:extLst>
      <p:ext uri="{BB962C8B-B14F-4D97-AF65-F5344CB8AC3E}">
        <p14:creationId xmlns:p14="http://schemas.microsoft.com/office/powerpoint/2010/main" val="172883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only half the story of a vortex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4191000" y="1219200"/>
            <a:ext cx="4953000" cy="5165558"/>
            <a:chOff x="366218" y="1235242"/>
            <a:chExt cx="8244382" cy="51655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02807F-281C-7343-89A5-0B106EF2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61"/>
            <a:stretch/>
          </p:blipFill>
          <p:spPr>
            <a:xfrm>
              <a:off x="381000" y="1235242"/>
              <a:ext cx="8229600" cy="5165558"/>
            </a:xfrm>
            <a:prstGeom prst="rect">
              <a:avLst/>
            </a:prstGeom>
          </p:spPr>
        </p:pic>
        <p:sp>
          <p:nvSpPr>
            <p:cNvPr id="1453060" name="Line 4"/>
            <p:cNvSpPr>
              <a:spLocks noChangeShapeType="1"/>
            </p:cNvSpPr>
            <p:nvPr/>
          </p:nvSpPr>
          <p:spPr bwMode="auto">
            <a:xfrm>
              <a:off x="609600" y="6333704"/>
              <a:ext cx="7620000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366218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71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13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5038883" y="1315752"/>
            <a:ext cx="4257517" cy="4347565"/>
            <a:chOff x="1371464" y="1331794"/>
            <a:chExt cx="7086736" cy="4347565"/>
          </a:xfrm>
        </p:grpSpPr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1371464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917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-152400" y="1371600"/>
            <a:ext cx="4952559" cy="4304343"/>
            <a:chOff x="112544" y="1255594"/>
            <a:chExt cx="8243649" cy="4304343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827" y="46083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 Box 22">
              <a:extLst>
                <a:ext uri="{FF2B5EF4-FFF2-40B4-BE49-F238E27FC236}">
                  <a16:creationId xmlns:a16="http://schemas.microsoft.com/office/drawing/2014/main" id="{463546EC-D89F-A045-BD32-C3DB920CA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4608394"/>
              <a:ext cx="3755407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 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5501" y="13317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A67E65B8-B045-444F-8742-7FBE84D94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1255594"/>
              <a:ext cx="3550692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2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core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core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19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43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11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916C6B0-5275-4546-87A7-42752B1CFE72}"/>
              </a:ext>
            </a:extLst>
          </p:cNvPr>
          <p:cNvSpPr/>
          <p:nvPr/>
        </p:nvSpPr>
        <p:spPr bwMode="auto">
          <a:xfrm>
            <a:off x="2590800" y="2057400"/>
            <a:ext cx="4419600" cy="266700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Cyclonic Vortex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11562" cy="5234369"/>
            <a:chOff x="1981200" y="950794"/>
            <a:chExt cx="9673484" cy="52343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013" y="3617794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Generalization: </a:t>
            </a:r>
            <a:r>
              <a:rPr lang="en-US" i="1" dirty="0"/>
              <a:t>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We will see that </a:t>
            </a:r>
            <a:r>
              <a:rPr lang="en-US" dirty="0">
                <a:solidFill>
                  <a:srgbClr val="008000"/>
                </a:solidFill>
              </a:rPr>
              <a:t>every </a:t>
            </a:r>
            <a:r>
              <a:rPr lang="en-US" b="1" dirty="0">
                <a:solidFill>
                  <a:srgbClr val="008000"/>
                </a:solidFill>
              </a:rPr>
              <a:t>cyclonic</a:t>
            </a:r>
            <a:r>
              <a:rPr lang="en-US" dirty="0">
                <a:solidFill>
                  <a:srgbClr val="008000"/>
                </a:solidFill>
              </a:rPr>
              <a:t> vortex obeying vertical (hydrostatic) and horizontal (geostrophic or other) balance looks similar to this</a:t>
            </a:r>
            <a:r>
              <a:rPr lang="en-US" dirty="0"/>
              <a:t> (maybe stretched or shrunk):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5951330" cy="243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89130" y="3810000"/>
            <a:ext cx="2971800" cy="1371600"/>
          </a:xfrm>
          <a:prstGeom prst="ellipse">
            <a:avLst/>
          </a:prstGeom>
          <a:solidFill>
            <a:srgbClr val="008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&gt; 0</a:t>
            </a:r>
          </a:p>
        </p:txBody>
      </p:sp>
    </p:spTree>
    <p:extLst>
      <p:ext uri="{BB962C8B-B14F-4D97-AF65-F5344CB8AC3E}">
        <p14:creationId xmlns:p14="http://schemas.microsoft.com/office/powerpoint/2010/main" val="39875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Balanced anticyclones exist too...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Just the opposite of a cyclone...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6718300" cy="35055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6600" y="3352800"/>
            <a:ext cx="2667000" cy="1676400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&lt; 0</a:t>
            </a:r>
          </a:p>
        </p:txBody>
      </p:sp>
    </p:spTree>
    <p:extLst>
      <p:ext uri="{BB962C8B-B14F-4D97-AF65-F5344CB8AC3E}">
        <p14:creationId xmlns:p14="http://schemas.microsoft.com/office/powerpoint/2010/main" val="307219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3F9F-4890-FC44-BD0E-24BFE56C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 of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CC09-7C28-B34D-8B7C-267485CF7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the thermal wind lab, you learned about how </a:t>
            </a:r>
            <a:r>
              <a:rPr lang="en-US" i="1" dirty="0"/>
              <a:t>the slope of pressure surfaces (indicating the PGF</a:t>
            </a:r>
            <a:r>
              <a:rPr lang="en-US" dirty="0"/>
              <a:t>) balances the Coriolis force in geostrophic flow</a:t>
            </a:r>
          </a:p>
          <a:p>
            <a:r>
              <a:rPr lang="en-US" dirty="0"/>
              <a:t>You also learned how </a:t>
            </a:r>
            <a:r>
              <a:rPr lang="en-US" i="1" dirty="0"/>
              <a:t>thickness</a:t>
            </a:r>
            <a:r>
              <a:rPr lang="en-US" dirty="0"/>
              <a:t> (between pressure surfaces) is proportional to T </a:t>
            </a:r>
          </a:p>
          <a:p>
            <a:endParaRPr lang="en-US" dirty="0"/>
          </a:p>
          <a:p>
            <a:r>
              <a:rPr lang="en-US" dirty="0"/>
              <a:t>This gave you a 3D view of T around wind jets. </a:t>
            </a:r>
          </a:p>
          <a:p>
            <a:endParaRPr lang="en-US" dirty="0"/>
          </a:p>
          <a:p>
            <a:r>
              <a:rPr lang="en-US" dirty="0"/>
              <a:t>But wind always blows in circuits (circulations),  so it is often more useful to think of </a:t>
            </a:r>
            <a:r>
              <a:rPr lang="en-US" i="1" dirty="0"/>
              <a:t>vortices</a:t>
            </a:r>
            <a:r>
              <a:rPr lang="en-US" dirty="0"/>
              <a:t> (with vorticity as the budget equation) as the fundament of flow. </a:t>
            </a:r>
          </a:p>
          <a:p>
            <a:r>
              <a:rPr lang="en-US" dirty="0"/>
              <a:t>Then T is understood in terms of warm and cool </a:t>
            </a:r>
            <a:r>
              <a:rPr lang="en-US" i="1" dirty="0"/>
              <a:t>cores.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1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B998-DD98-4A4C-BEF9-F03C252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Vorticity (or PV) blobs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3222-96AC-004E-BDAA-67159344C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Where do they come from? </a:t>
            </a:r>
          </a:p>
          <a:p>
            <a:r>
              <a:rPr lang="en-US" dirty="0">
                <a:solidFill>
                  <a:srgbClr val="FF0000"/>
                </a:solidFill>
              </a:rPr>
              <a:t>How do they interact?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(this we studied, in the horizontal plane)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Do they get destroyed?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(Soon: tackling the complications)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F91AC-EC76-2643-8402-1E3D2D84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3300"/>
            <a:ext cx="55753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86692-A1E2-004F-8CC9-ECC68945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61259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A0C61-06D8-AB4C-9B5F-EF69852A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143000"/>
            <a:ext cx="15938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IDV lab assignment --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029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Open Mapes IDV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UM ATM407…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0000_coolcore_warmcore…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Explore ALL of its displays, at ALL of its times (loop the animation). Learn to use the IDV. The Help menu has pan-zoom help on top. A mouse is a HUGE help for 3D views.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FC13-EEB7-574F-A25E-F986ED647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8623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04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IDV lab assignment --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029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 the following slides, make and label and explain nice clear illustrations like slides 13-17, but for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warm core anticyclone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warm core cyclone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cool core anticyclone</a:t>
            </a:r>
          </a:p>
        </p:txBody>
      </p:sp>
    </p:spTree>
    <p:extLst>
      <p:ext uri="{BB962C8B-B14F-4D97-AF65-F5344CB8AC3E}">
        <p14:creationId xmlns:p14="http://schemas.microsoft.com/office/powerpoint/2010/main" val="999377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anticyclone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EF1C-ED93-8D46-92E5-5D8AD87F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71600"/>
            <a:ext cx="2819400" cy="9185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BE05B1-2D78-9044-99FB-E426B18C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8001000" cy="45720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B1578-237F-B84A-B25D-7B0DFC6D7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369416"/>
            <a:ext cx="3966357" cy="3646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E3FB93-56B6-5E46-9209-1AD56FB62C73}"/>
              </a:ext>
            </a:extLst>
          </p:cNvPr>
          <p:cNvSpPr txBox="1"/>
          <p:nvPr/>
        </p:nvSpPr>
        <p:spPr>
          <a:xfrm>
            <a:off x="381000" y="236941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Warmer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2DFD8B-F2A2-1248-84B1-3126FD733406}"/>
              </a:ext>
            </a:extLst>
          </p:cNvPr>
          <p:cNvSpPr txBox="1"/>
          <p:nvPr/>
        </p:nvSpPr>
        <p:spPr>
          <a:xfrm>
            <a:off x="4479634" y="1923884"/>
            <a:ext cx="138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Cooler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296E3-14DE-AF45-B59B-908A0B84986B}"/>
              </a:ext>
            </a:extLst>
          </p:cNvPr>
          <p:cNvSpPr txBox="1"/>
          <p:nvPr/>
        </p:nvSpPr>
        <p:spPr>
          <a:xfrm>
            <a:off x="6705600" y="4419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Warmer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2DE36-B95E-9945-8158-9221D6B197E2}"/>
              </a:ext>
            </a:extLst>
          </p:cNvPr>
          <p:cNvSpPr txBox="1"/>
          <p:nvPr/>
        </p:nvSpPr>
        <p:spPr>
          <a:xfrm>
            <a:off x="685800" y="5065931"/>
            <a:ext cx="138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Cooler here</a:t>
            </a:r>
          </a:p>
        </p:txBody>
      </p:sp>
    </p:spTree>
    <p:extLst>
      <p:ext uri="{BB962C8B-B14F-4D97-AF65-F5344CB8AC3E}">
        <p14:creationId xmlns:p14="http://schemas.microsoft.com/office/powerpoint/2010/main" val="2847393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cyclone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9B887-C658-8149-9E1B-141B9068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447800"/>
            <a:ext cx="3644900" cy="10715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FE2CE-295B-B440-AF3C-BC98E7AE0384}"/>
              </a:ext>
            </a:extLst>
          </p:cNvPr>
          <p:cNvSpPr txBox="1">
            <a:spLocks/>
          </p:cNvSpPr>
          <p:nvPr/>
        </p:nvSpPr>
        <p:spPr bwMode="auto">
          <a:xfrm>
            <a:off x="609600" y="20574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  <a:endParaRPr lang="en-US" sz="1600" kern="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8347E5-0EE1-414A-949A-831D37E9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75" y="2714729"/>
            <a:ext cx="4616450" cy="28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7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cool core anticyclone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3DA9-DDDC-C748-A72C-BDD22F02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8FCB-13DF-C84A-AC07-C6749899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43" y="1371600"/>
            <a:ext cx="3387256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13EE6-416D-B44D-9FD2-A58617722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819400"/>
            <a:ext cx="4038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Isentropic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029200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Isentrope</a:t>
            </a:r>
            <a:r>
              <a:rPr lang="en-US" dirty="0">
                <a:solidFill>
                  <a:schemeClr val="bg2"/>
                </a:solidFill>
              </a:rPr>
              <a:t> contours on the cross sections above are </a:t>
            </a:r>
            <a:r>
              <a:rPr lang="en-US" i="1" dirty="0">
                <a:solidFill>
                  <a:schemeClr val="bg2"/>
                </a:solidFill>
              </a:rPr>
              <a:t>slices of isentropic surfaces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surfaces of constant entropy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or potential temperature, or dry static energy </a:t>
            </a:r>
            <a:r>
              <a:rPr lang="en-US" dirty="0" err="1">
                <a:solidFill>
                  <a:schemeClr val="bg2"/>
                </a:solidFill>
              </a:rPr>
              <a:t>C</a:t>
            </a:r>
            <a:r>
              <a:rPr lang="en-US" baseline="-25000" dirty="0" err="1">
                <a:solidFill>
                  <a:schemeClr val="bg2"/>
                </a:solidFill>
              </a:rPr>
              <a:t>p</a:t>
            </a:r>
            <a:r>
              <a:rPr lang="en-US" dirty="0" err="1">
                <a:solidFill>
                  <a:schemeClr val="bg2"/>
                </a:solidFill>
              </a:rPr>
              <a:t>T</a:t>
            </a:r>
            <a:r>
              <a:rPr lang="en-US" dirty="0">
                <a:solidFill>
                  <a:schemeClr val="bg2"/>
                </a:solidFill>
              </a:rPr>
              <a:t> + </a:t>
            </a:r>
            <a:r>
              <a:rPr lang="en-US" dirty="0" err="1">
                <a:solidFill>
                  <a:schemeClr val="bg2"/>
                </a:solidFill>
              </a:rPr>
              <a:t>gz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Let’s </a:t>
            </a:r>
            <a:r>
              <a:rPr lang="en-US" dirty="0">
                <a:solidFill>
                  <a:srgbClr val="FF0000"/>
                </a:solidFill>
              </a:rPr>
              <a:t>learn to see isentropic surfaces</a:t>
            </a:r>
          </a:p>
          <a:p>
            <a:r>
              <a:rPr lang="en-US" dirty="0">
                <a:solidFill>
                  <a:schemeClr val="bg2"/>
                </a:solidFill>
              </a:rPr>
              <a:t>They are almost like </a:t>
            </a:r>
            <a:r>
              <a:rPr lang="en-US" i="1" dirty="0">
                <a:solidFill>
                  <a:srgbClr val="FF0000"/>
                </a:solidFill>
              </a:rPr>
              <a:t>material surfaces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because</a:t>
            </a:r>
            <a:r>
              <a:rPr lang="en-US" i="1" dirty="0">
                <a:solidFill>
                  <a:schemeClr val="bg2"/>
                </a:solidFill>
              </a:rPr>
              <a:t> </a:t>
            </a:r>
            <a:r>
              <a:rPr lang="en-US" i="1" dirty="0" err="1">
                <a:solidFill>
                  <a:schemeClr val="bg2"/>
                </a:solidFill>
              </a:rPr>
              <a:t>D</a:t>
            </a:r>
            <a:r>
              <a:rPr lang="en-US" i="1" dirty="0" err="1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i="1" dirty="0">
                <a:solidFill>
                  <a:schemeClr val="bg2"/>
                </a:solidFill>
              </a:rPr>
              <a:t>/Dt = 0 </a:t>
            </a:r>
            <a:r>
              <a:rPr lang="en-US" dirty="0">
                <a:solidFill>
                  <a:schemeClr val="bg2"/>
                </a:solidFill>
              </a:rPr>
              <a:t>for adiabatic flow</a:t>
            </a:r>
          </a:p>
          <a:p>
            <a:pPr lvl="3"/>
            <a:r>
              <a:rPr lang="en-US" i="1" dirty="0">
                <a:solidFill>
                  <a:schemeClr val="bg2"/>
                </a:solidFill>
              </a:rPr>
              <a:t>(plus nonadiabatic or “diabatic” complications)</a:t>
            </a:r>
          </a:p>
          <a:p>
            <a:r>
              <a:rPr lang="en-US" dirty="0">
                <a:solidFill>
                  <a:srgbClr val="FF0000"/>
                </a:solidFill>
              </a:rPr>
              <a:t>Their vertical motion is air vertical motion</a:t>
            </a:r>
            <a:r>
              <a:rPr lang="en-US" dirty="0">
                <a:solidFill>
                  <a:schemeClr val="bg2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the holy grail, for </a:t>
            </a:r>
            <a:r>
              <a:rPr lang="en-US" dirty="0" err="1">
                <a:solidFill>
                  <a:schemeClr val="bg2"/>
                </a:solidFill>
              </a:rPr>
              <a:t>clouds+rain</a:t>
            </a:r>
            <a:r>
              <a:rPr lang="en-US" dirty="0">
                <a:solidFill>
                  <a:schemeClr val="bg2"/>
                </a:solidFill>
              </a:rPr>
              <a:t> (weather)</a:t>
            </a:r>
          </a:p>
        </p:txBody>
      </p:sp>
    </p:spTree>
    <p:extLst>
      <p:ext uri="{BB962C8B-B14F-4D97-AF65-F5344CB8AC3E}">
        <p14:creationId xmlns:p14="http://schemas.microsoft.com/office/powerpoint/2010/main" val="966822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IDV Lab assignment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029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In the same bundle, activate (check) the display called “Theta surface, z is its color”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Adjust the value (310K, 330K, 360K) </a:t>
            </a:r>
          </a:p>
          <a:p>
            <a:r>
              <a:rPr lang="en-US" dirty="0">
                <a:solidFill>
                  <a:srgbClr val="FF0000"/>
                </a:solidFill>
              </a:rPr>
              <a:t>Use vorticity </a:t>
            </a:r>
            <a:r>
              <a:rPr lang="en-US" dirty="0" err="1">
                <a:solidFill>
                  <a:srgbClr val="FF0000"/>
                </a:solidFill>
              </a:rPr>
              <a:t>isosurfaces</a:t>
            </a:r>
            <a:r>
              <a:rPr lang="en-US" dirty="0">
                <a:solidFill>
                  <a:srgbClr val="FF0000"/>
                </a:solidFill>
              </a:rPr>
              <a:t> and cross sections in an illustrated description of its topography.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Is there a mean north-south slope? hint: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vorticity features (Part I) explain dimples?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vorticity features (Part I) explain peaks?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C95ED-679A-C04C-9441-68349A22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33600"/>
            <a:ext cx="30099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E8519-68D8-4E4B-B14C-70B9EF33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876800"/>
            <a:ext cx="685800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74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310K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15EF26-9225-E241-AF43-C2303290C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901542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E696E-A90F-0747-813E-EB62F69BAF25}"/>
              </a:ext>
            </a:extLst>
          </p:cNvPr>
          <p:cNvSpPr txBox="1"/>
          <p:nvPr/>
        </p:nvSpPr>
        <p:spPr>
          <a:xfrm>
            <a:off x="1524000" y="5715000"/>
            <a:ext cx="667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Mean slope is Westerly from high potential temp to low potential temp. </a:t>
            </a:r>
          </a:p>
        </p:txBody>
      </p:sp>
    </p:spTree>
    <p:extLst>
      <p:ext uri="{BB962C8B-B14F-4D97-AF65-F5344CB8AC3E}">
        <p14:creationId xmlns:p14="http://schemas.microsoft.com/office/powerpoint/2010/main" val="415229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164979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310K surface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Where? Describe the situation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4A444-EB0A-0E42-8AC7-2EB767B34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06" y="2438400"/>
            <a:ext cx="4869588" cy="3155950"/>
          </a:xfrm>
        </p:spPr>
      </p:pic>
    </p:spTree>
    <p:extLst>
      <p:ext uri="{BB962C8B-B14F-4D97-AF65-F5344CB8AC3E}">
        <p14:creationId xmlns:p14="http://schemas.microsoft.com/office/powerpoint/2010/main" val="1028765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310K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Where? Describe the situation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CB24C-27B3-D543-8B40-5622154FE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057400"/>
            <a:ext cx="4298950" cy="3680035"/>
          </a:xfrm>
        </p:spPr>
      </p:pic>
    </p:spTree>
    <p:extLst>
      <p:ext uri="{BB962C8B-B14F-4D97-AF65-F5344CB8AC3E}">
        <p14:creationId xmlns:p14="http://schemas.microsoft.com/office/powerpoint/2010/main" val="2651273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330K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9B7BC-E2E8-4A49-B5A9-934E31BD7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419350"/>
            <a:ext cx="7391400" cy="3238500"/>
          </a:xfrm>
        </p:spPr>
      </p:pic>
    </p:spTree>
    <p:extLst>
      <p:ext uri="{BB962C8B-B14F-4D97-AF65-F5344CB8AC3E}">
        <p14:creationId xmlns:p14="http://schemas.microsoft.com/office/powerpoint/2010/main" val="309174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330K surface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1992C-CF02-1C43-838F-C3618C2DB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83968"/>
            <a:ext cx="7772400" cy="3909263"/>
          </a:xfrm>
        </p:spPr>
      </p:pic>
    </p:spTree>
    <p:extLst>
      <p:ext uri="{BB962C8B-B14F-4D97-AF65-F5344CB8AC3E}">
        <p14:creationId xmlns:p14="http://schemas.microsoft.com/office/powerpoint/2010/main" val="2386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330K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1E25982-133E-984B-A5E4-1854E4809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33600"/>
            <a:ext cx="3968750" cy="3414623"/>
          </a:xfrm>
        </p:spPr>
      </p:pic>
    </p:spTree>
    <p:extLst>
      <p:ext uri="{BB962C8B-B14F-4D97-AF65-F5344CB8AC3E}">
        <p14:creationId xmlns:p14="http://schemas.microsoft.com/office/powerpoint/2010/main" val="2575398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360K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73D97-A8D9-2247-A148-B77B36A6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7953"/>
            <a:ext cx="7772400" cy="3341293"/>
          </a:xfrm>
        </p:spPr>
      </p:pic>
    </p:spTree>
    <p:extLst>
      <p:ext uri="{BB962C8B-B14F-4D97-AF65-F5344CB8AC3E}">
        <p14:creationId xmlns:p14="http://schemas.microsoft.com/office/powerpoint/2010/main" val="5312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360K surface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FFB127-07A7-2C45-AFAB-E656479AE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4970"/>
            <a:ext cx="7772400" cy="3667259"/>
          </a:xfrm>
        </p:spPr>
      </p:pic>
    </p:spTree>
    <p:extLst>
      <p:ext uri="{BB962C8B-B14F-4D97-AF65-F5344CB8AC3E}">
        <p14:creationId xmlns:p14="http://schemas.microsoft.com/office/powerpoint/2010/main" val="3883030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360K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9012C-C595-BE49-A066-7B673339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4970"/>
            <a:ext cx="7772400" cy="3667259"/>
          </a:xfrm>
        </p:spPr>
      </p:pic>
    </p:spTree>
    <p:extLst>
      <p:ext uri="{BB962C8B-B14F-4D97-AF65-F5344CB8AC3E}">
        <p14:creationId xmlns:p14="http://schemas.microsoft.com/office/powerpoint/2010/main" val="3650253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7ECD-A5EF-894C-865E-6A5CBEE9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Use the Print facility of </a:t>
            </a:r>
            <a:r>
              <a:rPr lang="en-US" dirty="0" err="1">
                <a:solidFill>
                  <a:srgbClr val="FF0000"/>
                </a:solidFill>
              </a:rPr>
              <a:t>Powerpoint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C339-C554-CA42-9837-F732536D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to put a PDF of this into your class </a:t>
            </a:r>
            <a:r>
              <a:rPr lang="en-US" dirty="0" err="1">
                <a:solidFill>
                  <a:schemeClr val="bg2"/>
                </a:solidFill>
              </a:rPr>
              <a:t>Github</a:t>
            </a:r>
            <a:r>
              <a:rPr lang="en-US" dirty="0">
                <a:solidFill>
                  <a:schemeClr val="bg2"/>
                </a:solidFill>
              </a:rPr>
              <a:t> repository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so we can look them over in class</a:t>
            </a:r>
          </a:p>
        </p:txBody>
      </p:sp>
    </p:spTree>
    <p:extLst>
      <p:ext uri="{BB962C8B-B14F-4D97-AF65-F5344CB8AC3E}">
        <p14:creationId xmlns:p14="http://schemas.microsoft.com/office/powerpoint/2010/main" val="407867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2807F-281C-7343-89A5-0B106EF2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1"/>
          <a:stretch/>
        </p:blipFill>
        <p:spPr>
          <a:xfrm>
            <a:off x="381000" y="1235242"/>
            <a:ext cx="8229600" cy="5165558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T(K):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44950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B5B3-4751-5C43-9ADE-DE3075C8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7912100" cy="4978400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</a:rPr>
              <a:t>q(K)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70461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That view emphasized </a:t>
            </a:r>
            <a:r>
              <a:rPr lang="en-US" i="1" dirty="0">
                <a:solidFill>
                  <a:srgbClr val="C00000"/>
                </a:solidFill>
              </a:rPr>
              <a:t>jet streams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OK, suppose we want to think in those terms. </a:t>
            </a:r>
          </a:p>
          <a:p>
            <a:r>
              <a:rPr lang="en-US" dirty="0">
                <a:solidFill>
                  <a:schemeClr val="bg2"/>
                </a:solidFill>
              </a:rPr>
              <a:t>What is a jet made of? </a:t>
            </a:r>
          </a:p>
          <a:p>
            <a:pPr lvl="1"/>
            <a:r>
              <a:rPr lang="en-US" i="1" dirty="0">
                <a:solidFill>
                  <a:schemeClr val="bg2"/>
                </a:solidFill>
              </a:rPr>
              <a:t>momentum, or ½ its square KE 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per unit mass</a:t>
            </a:r>
          </a:p>
          <a:p>
            <a:r>
              <a:rPr lang="en-US" dirty="0">
                <a:solidFill>
                  <a:schemeClr val="bg2"/>
                </a:solidFill>
              </a:rPr>
              <a:t>What equation governs momentum?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711D81B4-B020-E249-A1F0-320FEC2EF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1828800" y="52578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15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That view emphasized </a:t>
            </a:r>
            <a:r>
              <a:rPr lang="en-US" i="1" dirty="0">
                <a:solidFill>
                  <a:srgbClr val="C00000"/>
                </a:solidFill>
              </a:rPr>
              <a:t>jet streams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vector momentum </a:t>
            </a:r>
            <a:r>
              <a:rPr lang="en-US" b="1" dirty="0" err="1">
                <a:solidFill>
                  <a:schemeClr val="bg2"/>
                </a:solidFill>
              </a:rPr>
              <a:t>V</a:t>
            </a:r>
            <a:r>
              <a:rPr lang="en-US" b="1" baseline="-25000" dirty="0" err="1">
                <a:solidFill>
                  <a:schemeClr val="bg2"/>
                </a:solidFill>
              </a:rPr>
              <a:t>h</a:t>
            </a:r>
            <a:r>
              <a:rPr lang="en-US" dirty="0">
                <a:solidFill>
                  <a:schemeClr val="bg2"/>
                </a:solidFill>
              </a:rPr>
              <a:t>, need </a:t>
            </a:r>
            <a:r>
              <a:rPr lang="en-US" dirty="0">
                <a:solidFill>
                  <a:schemeClr val="bg2"/>
                </a:solidFill>
                <a:latin typeface="Symbol" pitchFamily="2" charset="2"/>
              </a:rPr>
              <a:t>F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But that drags thermo into our equation set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must</a:t>
            </a:r>
            <a:r>
              <a:rPr lang="en-US" i="1" dirty="0">
                <a:solidFill>
                  <a:schemeClr val="bg2"/>
                </a:solidFill>
              </a:rPr>
              <a:t> predict</a:t>
            </a:r>
            <a:r>
              <a:rPr lang="en-US" dirty="0">
                <a:solidFill>
                  <a:schemeClr val="bg2"/>
                </a:solidFill>
              </a:rPr>
              <a:t> T, not just guess its structure by TWB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We work hard to avoid that with </a:t>
            </a:r>
            <a:r>
              <a:rPr lang="en-US" i="1" dirty="0">
                <a:solidFill>
                  <a:schemeClr val="bg2"/>
                </a:solidFill>
              </a:rPr>
              <a:t>vorticity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24FBA10F-954E-9943-BFDB-792B5867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19812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31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Gotta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Get rid 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any cost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We are Masters of the Universe with our sexy vector identities!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31343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Wait a sec, what's this??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87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11470</TotalTime>
  <Words>1357</Words>
  <Application>Microsoft Macintosh PowerPoint</Application>
  <PresentationFormat>On-screen Show (4:3)</PresentationFormat>
  <Paragraphs>241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ＭＳ Ｐゴシック</vt:lpstr>
      <vt:lpstr>Academy Engraved LET Plain</vt:lpstr>
      <vt:lpstr>Arial</vt:lpstr>
      <vt:lpstr>Braggadocio</vt:lpstr>
      <vt:lpstr>Calibri</vt:lpstr>
      <vt:lpstr>Symbol</vt:lpstr>
      <vt:lpstr>Times</vt:lpstr>
      <vt:lpstr>Times New Roman</vt:lpstr>
      <vt:lpstr>Wingdings</vt:lpstr>
      <vt:lpstr>Office Theme</vt:lpstr>
      <vt:lpstr>Contemporary</vt:lpstr>
      <vt:lpstr>1_Blank Presentation</vt:lpstr>
      <vt:lpstr>Warm-core vs. cool-core vortices Combining the prior concepts of:  thermal wind and vorticity  Background first, then  Assignment: slides 22-38</vt:lpstr>
      <vt:lpstr>The big idea of it</vt:lpstr>
      <vt:lpstr>PowerPoint Presentation</vt:lpstr>
      <vt:lpstr>PowerPoint Presentation</vt:lpstr>
      <vt:lpstr>PowerPoint Presentation</vt:lpstr>
      <vt:lpstr>That view emphasized jet streams as the unit of flow</vt:lpstr>
      <vt:lpstr>That view emphasized jet streams as the unit of flow</vt:lpstr>
      <vt:lpstr>Holy grail of dynamics: get div &amp; </vt:lpstr>
      <vt:lpstr>Heh heh ... did I say "any cost"... ? gulp</vt:lpstr>
      <vt:lpstr>This view emphasizes vortices as the unit of flow</vt:lpstr>
      <vt:lpstr>So what’s the TWB structure of a vortex?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Generalization: PV</vt:lpstr>
      <vt:lpstr>Balanced anticyclones exist too...</vt:lpstr>
      <vt:lpstr>Vorticity (or PV) blobs</vt:lpstr>
      <vt:lpstr>Since our main weather concern is in the lower troposphere (where water is),</vt:lpstr>
      <vt:lpstr>IDV lab assignment -- part 1</vt:lpstr>
      <vt:lpstr>IDV lab assignment -- part 1</vt:lpstr>
      <vt:lpstr>A warm core anticyclone</vt:lpstr>
      <vt:lpstr>A warm core cyclone</vt:lpstr>
      <vt:lpstr>A cool core anticyclone</vt:lpstr>
      <vt:lpstr>Isentropic surfaces</vt:lpstr>
      <vt:lpstr>IDV Lab assignment part 2</vt:lpstr>
      <vt:lpstr>Mean slope of the 310K isosurface</vt:lpstr>
      <vt:lpstr>A depression in the 310K surface Where? Describe the situation</vt:lpstr>
      <vt:lpstr>A peak on the 310K isosurface Where? Describe the situation</vt:lpstr>
      <vt:lpstr>Mean slope of the 330K isosurface</vt:lpstr>
      <vt:lpstr>A depression in the 330K surface</vt:lpstr>
      <vt:lpstr>A peak on the 330K isosurface</vt:lpstr>
      <vt:lpstr>Mean slope of the 360K isosurface</vt:lpstr>
      <vt:lpstr>A depression in the 360K surface</vt:lpstr>
      <vt:lpstr>A peak on the 360K isosurface</vt:lpstr>
      <vt:lpstr>Use the Print facility of Powerpoint</vt:lpstr>
    </vt:vector>
  </TitlesOfParts>
  <Manager/>
  <Company>Univ of Miami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and warm and cool core vortex structure</dc:title>
  <dc:subject/>
  <dc:creator>Brian Mapes</dc:creator>
  <cp:keywords/>
  <dc:description/>
  <cp:lastModifiedBy>Schoenwald, Victoria K.</cp:lastModifiedBy>
  <cp:revision>162</cp:revision>
  <dcterms:created xsi:type="dcterms:W3CDTF">2017-03-09T19:32:50Z</dcterms:created>
  <dcterms:modified xsi:type="dcterms:W3CDTF">2019-10-09T14:16:27Z</dcterms:modified>
  <cp:category/>
</cp:coreProperties>
</file>